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1" r:id="rId6"/>
    <p:sldId id="260" r:id="rId7"/>
    <p:sldId id="262" r:id="rId8"/>
    <p:sldId id="265" r:id="rId9"/>
    <p:sldId id="263" r:id="rId10"/>
    <p:sldId id="264" r:id="rId11"/>
    <p:sldId id="266" r:id="rId12"/>
    <p:sldId id="267" r:id="rId13"/>
    <p:sldId id="26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6327"/>
  </p:normalViewPr>
  <p:slideViewPr>
    <p:cSldViewPr snapToGrid="0" snapToObjects="1">
      <p:cViewPr varScale="1">
        <p:scale>
          <a:sx n="123" d="100"/>
          <a:sy n="123" d="100"/>
        </p:scale>
        <p:origin x="1352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arshallmiley/Documents/GA-Data%20Analytics/SQL/Project%202/myProject2workbook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arshallmiley/Documents/GA-Data%20Analytics/SQL/Project%202/myProject2workbook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arshallmiley/Documents/GA-Data%20Analytics/SQL/Project%202/myProject2workbook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marshallmiley/Documents/GA-Data%20Analytics/SQL/Project%202/myProject2workbook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Ride</a:t>
            </a:r>
            <a:r>
              <a:rPr lang="en-US" baseline="0"/>
              <a:t> count per hour of day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numRef>
              <c:f>Sheet2!$AJ$2:$AJ$25</c:f>
              <c:numCache>
                <c:formatCode>General</c:formatCode>
                <c:ptCount val="24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</c:numCache>
            </c:numRef>
          </c:cat>
          <c:val>
            <c:numRef>
              <c:f>Sheet2!$AK$2:$AK$25</c:f>
              <c:numCache>
                <c:formatCode>General</c:formatCode>
                <c:ptCount val="24"/>
                <c:pt idx="0">
                  <c:v>75</c:v>
                </c:pt>
                <c:pt idx="1">
                  <c:v>43</c:v>
                </c:pt>
                <c:pt idx="2">
                  <c:v>28</c:v>
                </c:pt>
                <c:pt idx="3">
                  <c:v>14</c:v>
                </c:pt>
                <c:pt idx="4">
                  <c:v>18</c:v>
                </c:pt>
                <c:pt idx="5">
                  <c:v>70</c:v>
                </c:pt>
                <c:pt idx="6">
                  <c:v>270</c:v>
                </c:pt>
                <c:pt idx="7">
                  <c:v>741</c:v>
                </c:pt>
                <c:pt idx="8">
                  <c:v>1486</c:v>
                </c:pt>
                <c:pt idx="9">
                  <c:v>1157</c:v>
                </c:pt>
                <c:pt idx="10">
                  <c:v>601</c:v>
                </c:pt>
                <c:pt idx="11">
                  <c:v>567</c:v>
                </c:pt>
                <c:pt idx="12">
                  <c:v>634</c:v>
                </c:pt>
                <c:pt idx="13">
                  <c:v>621</c:v>
                </c:pt>
                <c:pt idx="14">
                  <c:v>592</c:v>
                </c:pt>
                <c:pt idx="15">
                  <c:v>685</c:v>
                </c:pt>
                <c:pt idx="16">
                  <c:v>1034</c:v>
                </c:pt>
                <c:pt idx="17">
                  <c:v>1580</c:v>
                </c:pt>
                <c:pt idx="18">
                  <c:v>1235</c:v>
                </c:pt>
                <c:pt idx="19">
                  <c:v>751</c:v>
                </c:pt>
                <c:pt idx="20">
                  <c:v>480</c:v>
                </c:pt>
                <c:pt idx="21">
                  <c:v>339</c:v>
                </c:pt>
                <c:pt idx="22">
                  <c:v>228</c:v>
                </c:pt>
                <c:pt idx="23">
                  <c:v>136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D9B1-2244-A1F7-557329AA3F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499599311"/>
        <c:axId val="499521167"/>
      </c:barChart>
      <c:catAx>
        <c:axId val="499599311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9521167"/>
        <c:crosses val="autoZero"/>
        <c:auto val="1"/>
        <c:lblAlgn val="ctr"/>
        <c:lblOffset val="100"/>
        <c:noMultiLvlLbl val="0"/>
      </c:catAx>
      <c:valAx>
        <c:axId val="499521167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Number of Rides</a:t>
                </a:r>
              </a:p>
            </c:rich>
          </c:tx>
          <c:layout>
            <c:manualLayout>
              <c:xMode val="edge"/>
              <c:yMode val="edge"/>
              <c:x val="1.9444444444444445E-2"/>
              <c:y val="0.36057888597258675"/>
            </c:manualLayout>
          </c:layout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9959931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solidFill>
        <a:schemeClr val="tx1">
          <a:lumMod val="50000"/>
          <a:lumOff val="50000"/>
        </a:schemeClr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Long Rides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Sheet2!$B$4:$B$5</c:f>
              <c:strCache>
                <c:ptCount val="2"/>
                <c:pt idx="0">
                  <c:v>Customer</c:v>
                </c:pt>
                <c:pt idx="1">
                  <c:v>Subscriber</c:v>
                </c:pt>
              </c:strCache>
            </c:strRef>
          </c:cat>
          <c:val>
            <c:numRef>
              <c:f>Sheet2!$C$4:$C$5</c:f>
              <c:numCache>
                <c:formatCode>_(* #,##0_);_(* \(#,##0\);_(* "-"??_);_(@_)</c:formatCode>
                <c:ptCount val="2"/>
                <c:pt idx="0">
                  <c:v>14027</c:v>
                </c:pt>
                <c:pt idx="1">
                  <c:v>5286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CE0-B443-9A75-223AFE69DC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602921776"/>
        <c:axId val="279055471"/>
      </c:barChart>
      <c:catAx>
        <c:axId val="160292177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9055471"/>
        <c:crosses val="autoZero"/>
        <c:auto val="1"/>
        <c:lblAlgn val="ctr"/>
        <c:lblOffset val="100"/>
        <c:noMultiLvlLbl val="0"/>
      </c:catAx>
      <c:valAx>
        <c:axId val="27905547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800" dirty="0"/>
                  <a:t>Number of Rides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602921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Short Rides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Sheet2!$B$8:$B$9</c:f>
              <c:strCache>
                <c:ptCount val="2"/>
                <c:pt idx="0">
                  <c:v>Customer</c:v>
                </c:pt>
                <c:pt idx="1">
                  <c:v>Subscriber</c:v>
                </c:pt>
              </c:strCache>
            </c:strRef>
          </c:cat>
          <c:val>
            <c:numRef>
              <c:f>Sheet2!$C$8:$C$9</c:f>
              <c:numCache>
                <c:formatCode>_(* #,##0_);_(* \(#,##0\);_(* "-"??_);_(@_)</c:formatCode>
                <c:ptCount val="2"/>
                <c:pt idx="0">
                  <c:v>422691</c:v>
                </c:pt>
                <c:pt idx="1">
                  <c:v>1965568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3EE-FD4F-889D-E18761030EE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79579727"/>
        <c:axId val="410082431"/>
      </c:barChart>
      <c:catAx>
        <c:axId val="279579727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10082431"/>
        <c:crosses val="autoZero"/>
        <c:auto val="1"/>
        <c:lblAlgn val="ctr"/>
        <c:lblOffset val="100"/>
        <c:noMultiLvlLbl val="0"/>
      </c:catAx>
      <c:valAx>
        <c:axId val="41008243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800" dirty="0"/>
                  <a:t>Number of Rides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79579727"/>
        <c:crosses val="autoZero"/>
        <c:crossBetween val="between"/>
        <c:dispUnits>
          <c:builtInUnit val="thousands"/>
        </c:dispUnits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Super Long Rides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Sheet2!$B$10:$B$11</c:f>
              <c:strCache>
                <c:ptCount val="2"/>
                <c:pt idx="0">
                  <c:v>Customer</c:v>
                </c:pt>
                <c:pt idx="1">
                  <c:v>Subscriber</c:v>
                </c:pt>
              </c:strCache>
            </c:strRef>
          </c:cat>
          <c:val>
            <c:numRef>
              <c:f>Sheet2!$C$10:$C$11</c:f>
              <c:numCache>
                <c:formatCode>_(* #,##0_);_(* \(#,##0\);_(* "-"??_);_(@_)</c:formatCode>
                <c:ptCount val="2"/>
                <c:pt idx="0">
                  <c:v>8234</c:v>
                </c:pt>
                <c:pt idx="1">
                  <c:v>3012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AFAC-354D-A84C-C8FF2BED807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525278896"/>
        <c:axId val="1525279712"/>
      </c:barChart>
      <c:catAx>
        <c:axId val="152527889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5279712"/>
        <c:crosses val="autoZero"/>
        <c:auto val="1"/>
        <c:lblAlgn val="ctr"/>
        <c:lblOffset val="100"/>
        <c:noMultiLvlLbl val="0"/>
      </c:catAx>
      <c:valAx>
        <c:axId val="152527971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sz="800" dirty="0"/>
                  <a:t>Number</a:t>
                </a:r>
                <a:r>
                  <a:rPr lang="en-US" sz="800" baseline="0" dirty="0"/>
                  <a:t> of Rides</a:t>
                </a:r>
                <a:endParaRPr lang="en-US" sz="800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_(* #,##0_);_(* \(#,##0\);_(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525278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g>
</file>

<file path=ppt/media/image2.jpeg>
</file>

<file path=ppt/media/image3.jpe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0F4594E-5F3F-AE41-8B66-14B5140E0E8A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CEEDF6-5C51-714B-AA3A-97B0423907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00849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8CEEDF6-5C51-714B-AA3A-97B0423907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551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C86B06-EFBC-B14F-96FB-FCBDEBB9A71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3310F71-5918-0244-A310-903B1C10AA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7B392C-CDFB-1D4F-B6FC-F858801021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62DF32-2485-C045-B360-AC6DD093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E70311-40B8-314A-B66E-703CF8E39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44774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631C9-ECFC-9A41-97CB-2FB30592D6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8B1378-DD8C-234F-96B2-934F2F0EB4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B48021-64DE-B04B-A547-4CF7CEA5EB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F06AC1-18C8-164C-B6B8-CC5003EEA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063FA3-3C8B-C24F-83E6-AA02F7FD04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7897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B4B3B61-9F3E-CC46-85B7-A48B0FB3C8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AD87FF-26AA-2E4F-BE77-3A28CF6317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6324B7-23D5-AE4D-B827-C68D569DAC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FB7AE0-BE5B-B746-A613-4F27A83D28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21FD2B-B074-D54F-931F-FE166B284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502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E4310-E241-7642-B2D8-B61596E708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9CCC9D-0AC1-4644-BF9F-EA24D1F574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024D97-99A3-204C-B035-0EA79915C2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7F8782-798B-BF44-B936-C5129B0F4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0D94B9-2E01-5A4A-B046-C56E895B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5647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110882-C399-0147-859D-0181F629E8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18B0E0-1168-4044-8903-AEFCFC9C48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AA7608-D6CD-A54E-B109-DB15E7E527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E795A4-DFAC-D54B-BE0B-5F959E9910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70C817-6C54-0E44-8DCC-B5436147AD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899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8C2C63-30BB-E142-8DD0-B4F55381A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B9C03C-5FB0-F44F-8F9F-7C2A11A1A9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106538-08A1-6540-938D-432B3BBD30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78C022-9FD3-D44F-BF75-8354A176CC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41183F-5218-F648-9216-8B86CBA8BD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6B882E-33D0-3F4A-ABB7-F2EAE507F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2661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541A7-813C-754C-B413-124BDC0BF5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13311EE-39DF-7240-9EEF-527C87ACA21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4E39C9-1C72-794C-8B33-81844611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9B7901-B79C-8443-839E-622C28E70B1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8F8C66-2FB5-9347-98B8-4DEABE9A7B1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67CD59-0B8F-D341-94AC-4351C15D46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FF84449-42ED-0645-A0BA-5E4EC68CA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F06ACF5-9916-3C4E-BA64-2FEBBA884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0476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2058C-F823-564A-AD8C-2F9E13619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CB7E5E-0365-9741-87F5-AB211EB7B4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97AE20-2E1A-1040-8368-4615D9C87C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4E59E1-ECEB-3544-932B-07A9AF2D5C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414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D6DFCB7-7440-2940-A34C-D79A115D8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DFFAE2-6EBD-1D4D-AA97-B0B072DF54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694A19-7E54-4C45-845A-321D54723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598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6F2C05-92FF-B248-9CE8-6815152C37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D419BD-8E6E-CF4E-9238-7032FAED61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53911E5-EEAC-4C46-885E-25B3643D891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C9FFA6E-3F43-6744-BF05-F72362527F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8B036-7722-1847-8FF1-ED249A55EC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599308-A5DA-A447-B727-C2B58E378F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2839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0CE1F0-3DA7-3D49-8B2A-3404042A7C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5BEB77D-0DBF-B444-82FE-BF6B2590673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031258-AF46-E84B-8D30-041A0932E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FC7F52-1CFC-544F-91C0-23AF7BB196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5F73D6-EC1F-2F45-B984-74E0495F3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0BB68A-E110-DE40-9EB9-EAADF5B90F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55754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8AF545E-A6A6-0A43-BA04-9823A7C0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001E02E-F2ED-6E4A-993F-C5146180F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6BCA8F-2C9F-2649-8152-F5F61DB4C8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745FAB-360C-BA4F-AB07-4D61F906FD14}" type="datetimeFigureOut">
              <a:rPr lang="en-US" smtClean="0"/>
              <a:t>5/5/22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0AE2B-7D6F-6141-9C3C-4B4376226D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8C4162-4163-F347-A53A-65472F149D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12A5C8-BEB6-B140-80E4-53212405BA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78567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yf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pngall.com/wrench-png" TargetMode="Externa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Relationship Id="rId5" Type="http://schemas.openxmlformats.org/officeDocument/2006/relationships/hyperlink" Target="http://www.publicdomainfiles.com/show_file.php?id=13529242816467" TargetMode="Externa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jpg"/><Relationship Id="rId4" Type="http://schemas.openxmlformats.org/officeDocument/2006/relationships/chart" Target="../charts/char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bay-bridge-california-city-449608/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hyperlink" Target="https://www.deviantart.com/rhyton/art/So-Many-Bikes-383825177" TargetMode="External"/><Relationship Id="rId7" Type="http://schemas.openxmlformats.org/officeDocument/2006/relationships/hyperlink" Target="https://freepngimg.com/png/3005-wall-clock-png-image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openxmlformats.org/officeDocument/2006/relationships/hyperlink" Target="https://commons.wikimedia.org/wiki/File:Bike_rack_at_West_Jordan_City_Center_Station.JPG" TargetMode="External"/><Relationship Id="rId10" Type="http://schemas.openxmlformats.org/officeDocument/2006/relationships/chart" Target="../charts/chart1.xml"/><Relationship Id="rId4" Type="http://schemas.openxmlformats.org/officeDocument/2006/relationships/image" Target="../media/image5.JPG"/><Relationship Id="rId9" Type="http://schemas.openxmlformats.org/officeDocument/2006/relationships/hyperlink" Target="https://localwiki.org/davis/Bike_Recovery_System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29F450EB-0A50-FD41-A479-3799B05606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02082"/>
            <a:ext cx="9144000" cy="1655762"/>
          </a:xfrm>
        </p:spPr>
        <p:txBody>
          <a:bodyPr/>
          <a:lstStyle/>
          <a:p>
            <a:r>
              <a:rPr lang="en-US" sz="3200" dirty="0" err="1">
                <a:latin typeface="Baloo Bhaijaan" panose="03080902040302020200" pitchFamily="66" charset="-78"/>
                <a:cs typeface="Baloo Bhaijaan" panose="03080902040302020200" pitchFamily="66" charset="-78"/>
              </a:rPr>
              <a:t>Baywheels</a:t>
            </a:r>
            <a:r>
              <a:rPr lang="en-US" dirty="0">
                <a:latin typeface="Baloo Bhaijaan" panose="03080902040302020200" pitchFamily="66" charset="-78"/>
                <a:cs typeface="Baloo Bhaijaan" panose="03080902040302020200" pitchFamily="66" charset="-78"/>
              </a:rPr>
              <a:t> </a:t>
            </a:r>
          </a:p>
          <a:p>
            <a:r>
              <a:rPr lang="en-US" sz="3200" dirty="0"/>
              <a:t>San Francisco, CA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BB13975-B883-6942-AB8A-0164F2A62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4778915" y="1736168"/>
            <a:ext cx="2634169" cy="1865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35183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4EB0FF3-DD80-CE42-92C2-60B026987FD5}"/>
              </a:ext>
            </a:extLst>
          </p:cNvPr>
          <p:cNvSpPr txBox="1"/>
          <p:nvPr/>
        </p:nvSpPr>
        <p:spPr>
          <a:xfrm>
            <a:off x="632011" y="430306"/>
            <a:ext cx="59079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Best time of year for full </a:t>
            </a:r>
            <a:r>
              <a:rPr lang="en-US" dirty="0">
                <a:solidFill>
                  <a:srgbClr val="0070C0"/>
                </a:solidFill>
              </a:rPr>
              <a:t>tune-ups</a:t>
            </a:r>
            <a:r>
              <a:rPr lang="en-US" dirty="0"/>
              <a:t> and routine </a:t>
            </a:r>
            <a:r>
              <a:rPr lang="en-US" dirty="0">
                <a:solidFill>
                  <a:srgbClr val="0070C0"/>
                </a:solidFill>
              </a:rPr>
              <a:t>maintenance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1E13A4A-B9B9-E840-94EE-8AF1242716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56435988"/>
              </p:ext>
            </p:extLst>
          </p:nvPr>
        </p:nvGraphicFramePr>
        <p:xfrm>
          <a:off x="4495248" y="933882"/>
          <a:ext cx="2044700" cy="282350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81529">
                  <a:extLst>
                    <a:ext uri="{9D8B030D-6E8A-4147-A177-3AD203B41FA5}">
                      <a16:colId xmlns:a16="http://schemas.microsoft.com/office/drawing/2014/main" val="728116719"/>
                    </a:ext>
                  </a:extLst>
                </a:gridCol>
                <a:gridCol w="1163171">
                  <a:extLst>
                    <a:ext uri="{9D8B030D-6E8A-4147-A177-3AD203B41FA5}">
                      <a16:colId xmlns:a16="http://schemas.microsoft.com/office/drawing/2014/main" val="1848210229"/>
                    </a:ext>
                  </a:extLst>
                </a:gridCol>
              </a:tblGrid>
              <a:tr h="232709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u="none" strike="noStrike" dirty="0">
                          <a:effectLst/>
                        </a:rPr>
                        <a:t>month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400" u="none" strike="noStrike" dirty="0" err="1">
                          <a:effectLst/>
                        </a:rPr>
                        <a:t>number_rides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021108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July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457324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022080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October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441353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1526132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September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404203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47658972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August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402725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8725148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June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387740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2729721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April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370280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35298791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March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367681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6072083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May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361288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93122293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November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319631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509529499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February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290130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668409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January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286884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792832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December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281465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33436008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32D475F-F49D-3C42-A478-414139057F35}"/>
              </a:ext>
            </a:extLst>
          </p:cNvPr>
          <p:cNvSpPr txBox="1"/>
          <p:nvPr/>
        </p:nvSpPr>
        <p:spPr>
          <a:xfrm>
            <a:off x="707652" y="799638"/>
            <a:ext cx="3763495" cy="41088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WITH</a:t>
            </a:r>
          </a:p>
          <a:p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two_years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AS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    (SELECT *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    FROM baywheels_2018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    UNION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    SELECT *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    FROM baywheels_2019)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	 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SELECT 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CASE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1 THEN 'January'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2 THEN 'February'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3 THEN 'March'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4 THEN 'April'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5 THEN 'May'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6 THEN 'June'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7 THEN 'July'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8 THEN 'August'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9 THEN 'September'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10 THEN 'October'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11 THEN 'November'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WHEN DATE_PART('month',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 = 12 THEN 'December'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ELSE '' END AS month, COUNT(*) as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number_of_rides</a:t>
            </a:r>
            <a:endParaRPr lang="en-US" sz="9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FROM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two_years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t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GROUP BY 1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ORDER BY 2 DESC;</a:t>
            </a:r>
          </a:p>
          <a:p>
            <a:endParaRPr lang="en-US" sz="9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900" dirty="0">
                <a:solidFill>
                  <a:srgbClr val="00B050"/>
                </a:solidFill>
              </a:rPr>
              <a:t>--Only used 2 years (2018 / 2019) because 2017 is incomplete</a:t>
            </a:r>
            <a:endParaRPr lang="en-US" dirty="0">
              <a:solidFill>
                <a:srgbClr val="00B050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4683B46-D69B-F841-8054-B1A90FB120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387548" y="462572"/>
            <a:ext cx="304800" cy="30480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AFD1A524-2D17-D142-9D44-C0AEA0A3ED59}"/>
              </a:ext>
            </a:extLst>
          </p:cNvPr>
          <p:cNvSpPr txBox="1"/>
          <p:nvPr/>
        </p:nvSpPr>
        <p:spPr>
          <a:xfrm>
            <a:off x="7068111" y="462572"/>
            <a:ext cx="44918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much </a:t>
            </a:r>
            <a:r>
              <a:rPr lang="en-US" dirty="0">
                <a:solidFill>
                  <a:srgbClr val="FF0000"/>
                </a:solidFill>
              </a:rPr>
              <a:t>time</a:t>
            </a:r>
            <a:r>
              <a:rPr lang="en-US" dirty="0"/>
              <a:t> is accrued on each bike 2019?</a:t>
            </a:r>
          </a:p>
        </p:txBody>
      </p:sp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873422FF-7046-0246-ADC7-88910EAEC5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4855873"/>
              </p:ext>
            </p:extLst>
          </p:nvPr>
        </p:nvGraphicFramePr>
        <p:xfrm>
          <a:off x="9890312" y="921118"/>
          <a:ext cx="1940672" cy="2823513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852720">
                  <a:extLst>
                    <a:ext uri="{9D8B030D-6E8A-4147-A177-3AD203B41FA5}">
                      <a16:colId xmlns:a16="http://schemas.microsoft.com/office/drawing/2014/main" val="3321169518"/>
                    </a:ext>
                  </a:extLst>
                </a:gridCol>
                <a:gridCol w="1087952">
                  <a:extLst>
                    <a:ext uri="{9D8B030D-6E8A-4147-A177-3AD203B41FA5}">
                      <a16:colId xmlns:a16="http://schemas.microsoft.com/office/drawing/2014/main" val="1537703259"/>
                    </a:ext>
                  </a:extLst>
                </a:gridCol>
              </a:tblGrid>
              <a:tr h="274323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bike_id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trip_duration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27421837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614329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effectLst/>
                        </a:rPr>
                        <a:t>10 days 13:21:50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2928681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11724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23:57:10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18519925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3260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23:56:58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6276536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11475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23:55:15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87656410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845</a:t>
                      </a:r>
                      <a:endParaRPr lang="en-US" sz="1200" b="1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23:55:14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531563097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3370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23:52:32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2567908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12549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23:52:16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73235720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1393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23:51:45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0761912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9826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23:48:23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62352657"/>
                  </a:ext>
                </a:extLst>
              </a:tr>
              <a:tr h="254919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1007</a:t>
                      </a:r>
                      <a:endParaRPr lang="en-US" sz="1200" b="1" i="0" u="none" strike="noStrike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23:47:57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Helvetica Neue" panose="02000503000000020004" pitchFamily="2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9811550"/>
                  </a:ext>
                </a:extLst>
              </a:tr>
            </a:tbl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DD4B19CA-98E9-5F46-A433-864330A46567}"/>
              </a:ext>
            </a:extLst>
          </p:cNvPr>
          <p:cNvSpPr txBox="1"/>
          <p:nvPr/>
        </p:nvSpPr>
        <p:spPr>
          <a:xfrm>
            <a:off x="7068111" y="921122"/>
            <a:ext cx="2822201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SELECT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bike_id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, AGE(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end_time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) as </a:t>
            </a:r>
          </a:p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trip_duration</a:t>
            </a:r>
            <a:endParaRPr lang="en-US" sz="11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FROM baywheels_2019</a:t>
            </a:r>
          </a:p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ORDER BY 2 DESC</a:t>
            </a:r>
          </a:p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LIMIT 10;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A67EF387-565D-A64B-B513-0BC0CE76A2D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5486128" y="3381249"/>
            <a:ext cx="322729" cy="322729"/>
          </a:xfrm>
          <a:prstGeom prst="rect">
            <a:avLst/>
          </a:prstGeom>
        </p:spPr>
      </p:pic>
      <p:sp>
        <p:nvSpPr>
          <p:cNvPr id="24" name="5-Point Star 23">
            <a:extLst>
              <a:ext uri="{FF2B5EF4-FFF2-40B4-BE49-F238E27FC236}">
                <a16:creationId xmlns:a16="http://schemas.microsoft.com/office/drawing/2014/main" id="{B3669620-5ED7-A849-B54C-9474A1461EDF}"/>
              </a:ext>
            </a:extLst>
          </p:cNvPr>
          <p:cNvSpPr/>
          <p:nvPr/>
        </p:nvSpPr>
        <p:spPr>
          <a:xfrm>
            <a:off x="11907371" y="1256011"/>
            <a:ext cx="87405" cy="88696"/>
          </a:xfrm>
          <a:prstGeom prst="star5">
            <a:avLst/>
          </a:prstGeom>
          <a:solidFill>
            <a:srgbClr val="FFFF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B614635-CBEA-4347-8F32-234993203013}"/>
              </a:ext>
            </a:extLst>
          </p:cNvPr>
          <p:cNvSpPr txBox="1"/>
          <p:nvPr/>
        </p:nvSpPr>
        <p:spPr>
          <a:xfrm>
            <a:off x="7068110" y="3684492"/>
            <a:ext cx="34004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 many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>
                <a:solidFill>
                  <a:srgbClr val="00B050"/>
                </a:solidFill>
              </a:rPr>
              <a:t>rides</a:t>
            </a: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en-US" dirty="0"/>
              <a:t>per bike id 2019?</a:t>
            </a:r>
          </a:p>
        </p:txBody>
      </p:sp>
      <p:graphicFrame>
        <p:nvGraphicFramePr>
          <p:cNvPr id="26" name="Table 25">
            <a:extLst>
              <a:ext uri="{FF2B5EF4-FFF2-40B4-BE49-F238E27FC236}">
                <a16:creationId xmlns:a16="http://schemas.microsoft.com/office/drawing/2014/main" id="{A1362F1F-FFC6-4544-96D9-E43D1047655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2931004"/>
              </p:ext>
            </p:extLst>
          </p:nvPr>
        </p:nvGraphicFramePr>
        <p:xfrm>
          <a:off x="9890311" y="4043971"/>
          <a:ext cx="2017060" cy="254508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8530">
                  <a:extLst>
                    <a:ext uri="{9D8B030D-6E8A-4147-A177-3AD203B41FA5}">
                      <a16:colId xmlns:a16="http://schemas.microsoft.com/office/drawing/2014/main" val="1259647352"/>
                    </a:ext>
                  </a:extLst>
                </a:gridCol>
                <a:gridCol w="1008530">
                  <a:extLst>
                    <a:ext uri="{9D8B030D-6E8A-4147-A177-3AD203B41FA5}">
                      <a16:colId xmlns:a16="http://schemas.microsoft.com/office/drawing/2014/main" val="1714406919"/>
                    </a:ext>
                  </a:extLst>
                </a:gridCol>
              </a:tblGrid>
              <a:tr h="241877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bike_id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400" u="none" strike="noStrike" dirty="0" err="1">
                          <a:effectLst/>
                        </a:rPr>
                        <a:t>count_rides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79018644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3135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912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12938232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3146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911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13035954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3569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889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3234873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3249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882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7152204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1502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882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60375907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3009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874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59082622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1406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871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36702836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2174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866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4770607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2293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862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91108225"/>
                  </a:ext>
                </a:extLst>
              </a:tr>
              <a:tr h="230321"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2692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862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3001010"/>
                  </a:ext>
                </a:extLst>
              </a:tr>
            </a:tbl>
          </a:graphicData>
        </a:graphic>
      </p:graphicFrame>
      <p:sp>
        <p:nvSpPr>
          <p:cNvPr id="29" name="TextBox 28">
            <a:extLst>
              <a:ext uri="{FF2B5EF4-FFF2-40B4-BE49-F238E27FC236}">
                <a16:creationId xmlns:a16="http://schemas.microsoft.com/office/drawing/2014/main" id="{3158EE35-8CD9-7F44-9017-853741266D38}"/>
              </a:ext>
            </a:extLst>
          </p:cNvPr>
          <p:cNvSpPr txBox="1"/>
          <p:nvPr/>
        </p:nvSpPr>
        <p:spPr>
          <a:xfrm>
            <a:off x="7068110" y="4170046"/>
            <a:ext cx="2735633" cy="9387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SELECT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bike_id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, COUNT(*) as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count_rides</a:t>
            </a:r>
            <a:endParaRPr lang="en-US" sz="11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FROM baywheels</a:t>
            </a:r>
            <a:r>
              <a:rPr lang="en-US" sz="1100">
                <a:solidFill>
                  <a:schemeClr val="bg2">
                    <a:lumMod val="50000"/>
                  </a:schemeClr>
                </a:solidFill>
              </a:rPr>
              <a:t>_2019</a:t>
            </a:r>
          </a:p>
          <a:p>
            <a:r>
              <a:rPr lang="en-US" sz="1100">
                <a:solidFill>
                  <a:schemeClr val="bg2">
                    <a:lumMod val="50000"/>
                  </a:schemeClr>
                </a:solidFill>
              </a:rPr>
              <a:t>GROUP 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BY 1</a:t>
            </a:r>
          </a:p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ORDER BY 2 DESC</a:t>
            </a:r>
          </a:p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LIMIT 10;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24946AA-B01A-F54B-90BA-F658E2323693}"/>
              </a:ext>
            </a:extLst>
          </p:cNvPr>
          <p:cNvSpPr txBox="1"/>
          <p:nvPr/>
        </p:nvSpPr>
        <p:spPr>
          <a:xfrm>
            <a:off x="632011" y="5042699"/>
            <a:ext cx="651091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Conclusion: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>
                <a:solidFill>
                  <a:srgbClr val="0070C0"/>
                </a:solidFill>
              </a:rPr>
              <a:t>Winter time</a:t>
            </a:r>
            <a:r>
              <a:rPr lang="en-US" sz="1400" dirty="0"/>
              <a:t>, December/January should be time for full tune-ups and maintenance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Bikes should be brought in for inspection and quick maintenance after </a:t>
            </a:r>
            <a:r>
              <a:rPr lang="en-US" sz="1400" dirty="0">
                <a:solidFill>
                  <a:srgbClr val="00B050"/>
                </a:solidFill>
              </a:rPr>
              <a:t>450</a:t>
            </a:r>
            <a:r>
              <a:rPr lang="en-US" sz="1400" dirty="0"/>
              <a:t> rides or </a:t>
            </a:r>
            <a:r>
              <a:rPr lang="en-US" sz="1400" dirty="0">
                <a:solidFill>
                  <a:srgbClr val="00B050"/>
                </a:solidFill>
              </a:rPr>
              <a:t>12</a:t>
            </a:r>
            <a:r>
              <a:rPr lang="en-US" sz="1400" dirty="0"/>
              <a:t> hours</a:t>
            </a:r>
          </a:p>
        </p:txBody>
      </p:sp>
      <p:sp>
        <p:nvSpPr>
          <p:cNvPr id="34" name="5-Point Star 33">
            <a:extLst>
              <a:ext uri="{FF2B5EF4-FFF2-40B4-BE49-F238E27FC236}">
                <a16:creationId xmlns:a16="http://schemas.microsoft.com/office/drawing/2014/main" id="{B93C79AD-662A-FB45-8191-9F43CA20F620}"/>
              </a:ext>
            </a:extLst>
          </p:cNvPr>
          <p:cNvSpPr/>
          <p:nvPr/>
        </p:nvSpPr>
        <p:spPr>
          <a:xfrm>
            <a:off x="1907241" y="5062343"/>
            <a:ext cx="141194" cy="134471"/>
          </a:xfrm>
          <a:prstGeom prst="star5">
            <a:avLst/>
          </a:prstGeom>
          <a:solidFill>
            <a:srgbClr val="FFFF00"/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ysClr val="windowText" lastClr="000000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038268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"/>
                            </p:stCondLst>
                            <p:childTnLst>
                              <p:par>
                                <p:cTn id="62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  <p:bldP spid="19" grpId="0"/>
      <p:bldP spid="24" grpId="0" animBg="1"/>
      <p:bldP spid="25" grpId="0"/>
      <p:bldP spid="29" grpId="0"/>
      <p:bldP spid="32" grpId="0"/>
      <p:bldP spid="3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2A7224-6672-DE47-BBBA-3894EC8A6CAA}"/>
              </a:ext>
            </a:extLst>
          </p:cNvPr>
          <p:cNvSpPr txBox="1"/>
          <p:nvPr/>
        </p:nvSpPr>
        <p:spPr>
          <a:xfrm>
            <a:off x="4350218" y="2598003"/>
            <a:ext cx="3092730" cy="1138773"/>
          </a:xfrm>
          <a:prstGeom prst="rect">
            <a:avLst/>
          </a:prstGeom>
          <a:noFill/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4800" dirty="0"/>
              <a:t>Models</a:t>
            </a:r>
          </a:p>
          <a:p>
            <a:pPr algn="ctr"/>
            <a:r>
              <a:rPr lang="en-US" sz="2000" dirty="0">
                <a:solidFill>
                  <a:schemeClr val="bg2">
                    <a:lumMod val="50000"/>
                  </a:schemeClr>
                </a:solidFill>
              </a:rPr>
              <a:t>(bike types)</a:t>
            </a:r>
          </a:p>
        </p:txBody>
      </p:sp>
    </p:spTree>
    <p:extLst>
      <p:ext uri="{BB962C8B-B14F-4D97-AF65-F5344CB8AC3E}">
        <p14:creationId xmlns:p14="http://schemas.microsoft.com/office/powerpoint/2010/main" val="26596413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289AC8C-6543-994D-850D-641DD1982073}"/>
              </a:ext>
            </a:extLst>
          </p:cNvPr>
          <p:cNvSpPr txBox="1"/>
          <p:nvPr/>
        </p:nvSpPr>
        <p:spPr>
          <a:xfrm>
            <a:off x="719418" y="578224"/>
            <a:ext cx="65285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What </a:t>
            </a:r>
            <a:r>
              <a:rPr lang="en-US" dirty="0">
                <a:solidFill>
                  <a:srgbClr val="0070C0"/>
                </a:solidFill>
              </a:rPr>
              <a:t>types of trips </a:t>
            </a:r>
            <a:r>
              <a:rPr lang="en-US" dirty="0"/>
              <a:t>did our users complete in 2019?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C1E684C-37FA-4B4D-AF93-6233057B3ABC}"/>
              </a:ext>
            </a:extLst>
          </p:cNvPr>
          <p:cNvSpPr txBox="1"/>
          <p:nvPr/>
        </p:nvSpPr>
        <p:spPr>
          <a:xfrm>
            <a:off x="719418" y="1132274"/>
            <a:ext cx="6202829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SELECT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user_type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,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CASE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WHEN AGE(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end_time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) &gt;= '00:00:00' AND AGE(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end_time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) &lt; '00:30:00' THEN 'Short'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WHEN AGE(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end_time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) BETWEEN '00:30:00' AND '01:00:00' THEN 'Medium'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WHEN (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end_time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-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) &gt; '01:00:00' AND (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end_time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-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) &lt; '02:00:00' THEN 'Long'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WHEN (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end_time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-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) &gt;= '02:00:00' THEN 'Super long'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ELSE ''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END AS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trip_duration_category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, COUNT(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) as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ride_count</a:t>
            </a:r>
            <a:endParaRPr lang="en-US" sz="105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baywheels_2019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GROUP BY 1, 2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HAVING COUNT(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) &gt; 10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ORDER BY 2, 3 DESC;</a:t>
            </a:r>
            <a:endParaRPr lang="en-US" sz="1600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625C94D0-ABD7-B64E-A114-1CF5584F25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27691088"/>
              </p:ext>
            </p:extLst>
          </p:nvPr>
        </p:nvGraphicFramePr>
        <p:xfrm>
          <a:off x="6642099" y="1093882"/>
          <a:ext cx="4646707" cy="19500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949949">
                  <a:extLst>
                    <a:ext uri="{9D8B030D-6E8A-4147-A177-3AD203B41FA5}">
                      <a16:colId xmlns:a16="http://schemas.microsoft.com/office/drawing/2014/main" val="1350657127"/>
                    </a:ext>
                  </a:extLst>
                </a:gridCol>
                <a:gridCol w="949949">
                  <a:extLst>
                    <a:ext uri="{9D8B030D-6E8A-4147-A177-3AD203B41FA5}">
                      <a16:colId xmlns:a16="http://schemas.microsoft.com/office/drawing/2014/main" val="3881739795"/>
                    </a:ext>
                  </a:extLst>
                </a:gridCol>
                <a:gridCol w="1324833">
                  <a:extLst>
                    <a:ext uri="{9D8B030D-6E8A-4147-A177-3AD203B41FA5}">
                      <a16:colId xmlns:a16="http://schemas.microsoft.com/office/drawing/2014/main" val="2824023823"/>
                    </a:ext>
                  </a:extLst>
                </a:gridCol>
                <a:gridCol w="944605">
                  <a:extLst>
                    <a:ext uri="{9D8B030D-6E8A-4147-A177-3AD203B41FA5}">
                      <a16:colId xmlns:a16="http://schemas.microsoft.com/office/drawing/2014/main" val="1862983553"/>
                    </a:ext>
                  </a:extLst>
                </a:gridCol>
                <a:gridCol w="477371">
                  <a:extLst>
                    <a:ext uri="{9D8B030D-6E8A-4147-A177-3AD203B41FA5}">
                      <a16:colId xmlns:a16="http://schemas.microsoft.com/office/drawing/2014/main" val="1781118174"/>
                    </a:ext>
                  </a:extLst>
                </a:gridCol>
              </a:tblGrid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trip_length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user_type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 err="1">
                          <a:effectLst/>
                        </a:rPr>
                        <a:t>number_of_rides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difference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400" u="none" strike="noStrike" dirty="0">
                          <a:effectLst/>
                        </a:rPr>
                        <a:t>ratio</a:t>
                      </a:r>
                      <a:endParaRPr lang="en-US" sz="14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69899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Customer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           14,027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         +8,741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2.65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16386950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Long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Subscriber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             5,286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 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143276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Medium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Customer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                40,858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55594445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Medium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Subscriber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           47,296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         +6,438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1.16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98954137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Short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Customer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         422,691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 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1345083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Short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Subscriber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      1,965,568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+1,542,877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4.65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35375231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Super long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Customer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             8,234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              +5,222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 dirty="0">
                          <a:effectLst/>
                        </a:rPr>
                        <a:t>2.73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47741304"/>
                  </a:ext>
                </a:extLst>
              </a:tr>
              <a:tr h="2159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Super long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effectLst/>
                        </a:rPr>
                        <a:t>Subscriber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u="none" strike="noStrike">
                          <a:effectLst/>
                        </a:rPr>
                        <a:t>                  3,012 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solidFill>
                      <a:schemeClr val="accent6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78975771"/>
                  </a:ext>
                </a:extLst>
              </a:tr>
            </a:tbl>
          </a:graphicData>
        </a:graphic>
      </p:graphicFrame>
      <p:graphicFrame>
        <p:nvGraphicFramePr>
          <p:cNvPr id="12" name="Chart 11">
            <a:extLst>
              <a:ext uri="{FF2B5EF4-FFF2-40B4-BE49-F238E27FC236}">
                <a16:creationId xmlns:a16="http://schemas.microsoft.com/office/drawing/2014/main" id="{FA78FEE3-99EB-EC44-9105-66CA48CFB72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39517443"/>
              </p:ext>
            </p:extLst>
          </p:nvPr>
        </p:nvGraphicFramePr>
        <p:xfrm>
          <a:off x="7280087" y="3348317"/>
          <a:ext cx="2225488" cy="1969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600A9D3C-8618-A34F-8F67-AE2D2C2771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84403570"/>
              </p:ext>
            </p:extLst>
          </p:nvPr>
        </p:nvGraphicFramePr>
        <p:xfrm>
          <a:off x="4868956" y="3348317"/>
          <a:ext cx="2225488" cy="1969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381FEBEE-5A62-3D48-BA5D-89B236E974E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90753840"/>
              </p:ext>
            </p:extLst>
          </p:nvPr>
        </p:nvGraphicFramePr>
        <p:xfrm>
          <a:off x="9691218" y="3348317"/>
          <a:ext cx="2225488" cy="196999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78E141EB-E7C0-6343-8D52-E1F6315120CA}"/>
              </a:ext>
            </a:extLst>
          </p:cNvPr>
          <p:cNvSpPr txBox="1"/>
          <p:nvPr/>
        </p:nvSpPr>
        <p:spPr>
          <a:xfrm>
            <a:off x="7718233" y="629068"/>
            <a:ext cx="30143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F0"/>
                </a:solidFill>
              </a:rPr>
              <a:t>Customers vs. Subscribers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4F3F466-26E6-A044-A4C8-02542A65CE34}"/>
              </a:ext>
            </a:extLst>
          </p:cNvPr>
          <p:cNvSpPr txBox="1"/>
          <p:nvPr/>
        </p:nvSpPr>
        <p:spPr>
          <a:xfrm>
            <a:off x="719418" y="3640865"/>
            <a:ext cx="391981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Conclusion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Different types of bikes to suit ride type and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F0"/>
                </a:solidFill>
              </a:rPr>
              <a:t>Road - Subscribers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Touring - Customers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Electric – chillers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Scooters – quick trips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389A7EF5-66D0-8F46-9CC0-8A323DC4BFD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63954" y="4788766"/>
            <a:ext cx="1668103" cy="1212850"/>
          </a:xfrm>
          <a:prstGeom prst="rect">
            <a:avLst/>
          </a:prstGeom>
        </p:spPr>
      </p:pic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09EEC03-6C5B-2C42-9F01-DF3F7A5F3691}"/>
              </a:ext>
            </a:extLst>
          </p:cNvPr>
          <p:cNvCxnSpPr/>
          <p:nvPr/>
        </p:nvCxnSpPr>
        <p:spPr>
          <a:xfrm>
            <a:off x="6425454" y="5261087"/>
            <a:ext cx="49679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EC335FBD-35EF-E540-A479-2F09A890EA3E}"/>
              </a:ext>
            </a:extLst>
          </p:cNvPr>
          <p:cNvCxnSpPr/>
          <p:nvPr/>
        </p:nvCxnSpPr>
        <p:spPr>
          <a:xfrm>
            <a:off x="8171330" y="5261087"/>
            <a:ext cx="49679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F0A4588-E4EC-1E49-92DC-BB089339F1AD}"/>
              </a:ext>
            </a:extLst>
          </p:cNvPr>
          <p:cNvCxnSpPr/>
          <p:nvPr/>
        </p:nvCxnSpPr>
        <p:spPr>
          <a:xfrm>
            <a:off x="10582836" y="5263328"/>
            <a:ext cx="49679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331F68D6-EA93-9F42-8988-1F6D90C1F136}"/>
              </a:ext>
            </a:extLst>
          </p:cNvPr>
          <p:cNvCxnSpPr/>
          <p:nvPr/>
        </p:nvCxnSpPr>
        <p:spPr>
          <a:xfrm>
            <a:off x="6695887" y="1539689"/>
            <a:ext cx="459291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B1510135-B63F-F046-87EC-C10194884EAA}"/>
              </a:ext>
            </a:extLst>
          </p:cNvPr>
          <p:cNvCxnSpPr/>
          <p:nvPr/>
        </p:nvCxnSpPr>
        <p:spPr>
          <a:xfrm>
            <a:off x="6695887" y="2182906"/>
            <a:ext cx="459291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6F16D86-4C1F-C947-B534-519618EDB525}"/>
              </a:ext>
            </a:extLst>
          </p:cNvPr>
          <p:cNvCxnSpPr/>
          <p:nvPr/>
        </p:nvCxnSpPr>
        <p:spPr>
          <a:xfrm>
            <a:off x="6695887" y="2604247"/>
            <a:ext cx="459291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37870E8-6329-634E-AE84-A1B94B9856F9}"/>
              </a:ext>
            </a:extLst>
          </p:cNvPr>
          <p:cNvCxnSpPr/>
          <p:nvPr/>
        </p:nvCxnSpPr>
        <p:spPr>
          <a:xfrm>
            <a:off x="6695887" y="2817159"/>
            <a:ext cx="459291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6610825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grpId="1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5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6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7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3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800" decel="100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800" decel="100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0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800" decel="100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800" decel="10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800" decel="100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8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8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800" decel="100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2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6" presetID="2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0" fill="hold">
                      <p:stCondLst>
                        <p:cond delay="indefinite"/>
                      </p:stCondLst>
                      <p:childTnLst>
                        <p:par>
                          <p:cTn id="81" fill="hold">
                            <p:stCondLst>
                              <p:cond delay="0"/>
                            </p:stCondLst>
                            <p:childTnLst>
                              <p:par>
                                <p:cTn id="82" presetID="1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9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9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1"/>
      <p:bldGraphic spid="12" grpId="0">
        <p:bldAsOne/>
      </p:bldGraphic>
      <p:bldGraphic spid="13" grpId="0">
        <p:bldAsOne/>
      </p:bldGraphic>
      <p:bldGraphic spid="14" grpId="0">
        <p:bldAsOne/>
      </p:bldGraphic>
      <p:bldP spid="15" grpId="0"/>
      <p:bldP spid="1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A866147-15CC-2C4F-97E7-591F38DF8157}"/>
              </a:ext>
            </a:extLst>
          </p:cNvPr>
          <p:cNvSpPr txBox="1"/>
          <p:nvPr/>
        </p:nvSpPr>
        <p:spPr>
          <a:xfrm>
            <a:off x="617674" y="423893"/>
            <a:ext cx="735758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What next?  How to improve data base?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45FC5D-68C1-CD48-8E96-930A800853D9}"/>
              </a:ext>
            </a:extLst>
          </p:cNvPr>
          <p:cNvSpPr txBox="1"/>
          <p:nvPr/>
        </p:nvSpPr>
        <p:spPr>
          <a:xfrm>
            <a:off x="769065" y="1483629"/>
            <a:ext cx="5026172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Running total of bike availability at each station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Tracking bikes leaving / arriving in real time</a:t>
            </a:r>
          </a:p>
          <a:p>
            <a:pPr lvl="1"/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Collect more data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Collect data on type of bikes being ridden by adding field/column to data tables for future rides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Odometer/speedometer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Issues reported</a:t>
            </a:r>
          </a:p>
          <a:p>
            <a:pPr marL="742950" lvl="1" indent="-285750">
              <a:buFont typeface="Wingdings" pitchFamily="2" charset="2"/>
              <a:buChar char="q"/>
            </a:pPr>
            <a:r>
              <a:rPr lang="en-US" sz="14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Ratings and user experience</a:t>
            </a:r>
          </a:p>
          <a:p>
            <a:pPr lvl="1"/>
            <a:endParaRPr lang="en-US" sz="1400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67533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0280B1D-238F-9C49-A4B4-60314F485BC8}"/>
              </a:ext>
            </a:extLst>
          </p:cNvPr>
          <p:cNvSpPr txBox="1"/>
          <p:nvPr/>
        </p:nvSpPr>
        <p:spPr>
          <a:xfrm>
            <a:off x="4724446" y="2598003"/>
            <a:ext cx="2743107" cy="830997"/>
          </a:xfrm>
          <a:prstGeom prst="rect">
            <a:avLst/>
          </a:prstGeom>
          <a:noFill/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8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395158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itybike-artBike-baywheels-mastercard">
            <a:extLst>
              <a:ext uri="{FF2B5EF4-FFF2-40B4-BE49-F238E27FC236}">
                <a16:creationId xmlns:a16="http://schemas.microsoft.com/office/drawing/2014/main" id="{CBD11F8D-E86B-3040-895E-67003EF6D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51199" y="720832"/>
            <a:ext cx="9689601" cy="5416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512838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F92A99D7-FA31-BA43-9BF9-DAF100C1DB0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18093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7EAC422-9E28-2442-86D0-CD3BC88BF375}"/>
              </a:ext>
            </a:extLst>
          </p:cNvPr>
          <p:cNvSpPr txBox="1"/>
          <p:nvPr/>
        </p:nvSpPr>
        <p:spPr>
          <a:xfrm>
            <a:off x="631901" y="971499"/>
            <a:ext cx="29959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Distribution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6A4AE12-4F8D-084D-8B95-233BAD582B43}"/>
              </a:ext>
            </a:extLst>
          </p:cNvPr>
          <p:cNvSpPr txBox="1"/>
          <p:nvPr/>
        </p:nvSpPr>
        <p:spPr>
          <a:xfrm>
            <a:off x="631902" y="2900795"/>
            <a:ext cx="231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Maintenance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7B6774C-0F3A-5344-9AD8-4531D7FC2ED7}"/>
              </a:ext>
            </a:extLst>
          </p:cNvPr>
          <p:cNvSpPr txBox="1"/>
          <p:nvPr/>
        </p:nvSpPr>
        <p:spPr>
          <a:xfrm>
            <a:off x="631902" y="4830091"/>
            <a:ext cx="186597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Models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18BE8CE-0DB7-9A4E-8D6B-EA978CCD814E}"/>
              </a:ext>
            </a:extLst>
          </p:cNvPr>
          <p:cNvSpPr txBox="1"/>
          <p:nvPr/>
        </p:nvSpPr>
        <p:spPr>
          <a:xfrm>
            <a:off x="1564887" y="1613210"/>
            <a:ext cx="8798313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When and Where to distribute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End/Start stations and daily ride quantity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70C0"/>
                </a:solidFill>
              </a:rPr>
              <a:t>Dock capacity &amp; EOD bike counts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5527098-FB86-6E41-A5CC-27277F0F70C0}"/>
              </a:ext>
            </a:extLst>
          </p:cNvPr>
          <p:cNvSpPr txBox="1"/>
          <p:nvPr/>
        </p:nvSpPr>
        <p:spPr>
          <a:xfrm>
            <a:off x="1550018" y="3665388"/>
            <a:ext cx="8798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Time of year best to perform full maintenance tune-ups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00B050"/>
                </a:solidFill>
              </a:rPr>
              <a:t>Trip duration and ride count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5E471A-E7D7-214B-BC40-EB1A2BC54512}"/>
              </a:ext>
            </a:extLst>
          </p:cNvPr>
          <p:cNvSpPr txBox="1"/>
          <p:nvPr/>
        </p:nvSpPr>
        <p:spPr>
          <a:xfrm>
            <a:off x="1564887" y="5563335"/>
            <a:ext cx="87983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Bicycle options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User type and trip length categories</a:t>
            </a:r>
          </a:p>
        </p:txBody>
      </p:sp>
    </p:spTree>
    <p:extLst>
      <p:ext uri="{BB962C8B-B14F-4D97-AF65-F5344CB8AC3E}">
        <p14:creationId xmlns:p14="http://schemas.microsoft.com/office/powerpoint/2010/main" val="23807689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50"/>
                            </p:stCondLst>
                            <p:childTnLst>
                              <p:par>
                                <p:cTn id="10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25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3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1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50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8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9454E-2E04-D448-B350-321E8C51D7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63B9E9-0CA1-3C4F-899A-8384793D8BE5}"/>
              </a:ext>
            </a:extLst>
          </p:cNvPr>
          <p:cNvSpPr txBox="1"/>
          <p:nvPr/>
        </p:nvSpPr>
        <p:spPr>
          <a:xfrm>
            <a:off x="635540" y="1690688"/>
            <a:ext cx="3540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Time Frame:</a:t>
            </a:r>
          </a:p>
          <a:p>
            <a:r>
              <a:rPr lang="en-US" dirty="0">
                <a:solidFill>
                  <a:srgbClr val="0070C0"/>
                </a:solidFill>
              </a:rPr>
              <a:t>2.5 years</a:t>
            </a:r>
          </a:p>
          <a:p>
            <a:r>
              <a:rPr lang="en-US" dirty="0">
                <a:solidFill>
                  <a:srgbClr val="0070C0"/>
                </a:solidFill>
              </a:rPr>
              <a:t>June 28, 2017 – December 31, 2019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15A0EDF-3405-264D-97DD-CC3F90329EF7}"/>
              </a:ext>
            </a:extLst>
          </p:cNvPr>
          <p:cNvSpPr txBox="1"/>
          <p:nvPr/>
        </p:nvSpPr>
        <p:spPr>
          <a:xfrm>
            <a:off x="635540" y="4139730"/>
            <a:ext cx="30033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Total number of rides:</a:t>
            </a:r>
          </a:p>
          <a:p>
            <a:r>
              <a:rPr lang="en-US" dirty="0">
                <a:solidFill>
                  <a:schemeClr val="accent2">
                    <a:lumMod val="75000"/>
                  </a:schemeClr>
                </a:solidFill>
              </a:rPr>
              <a:t>4,890,404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C74AD6-5685-6E42-84A5-6BC7C9262B6D}"/>
              </a:ext>
            </a:extLst>
          </p:cNvPr>
          <p:cNvSpPr txBox="1"/>
          <p:nvPr/>
        </p:nvSpPr>
        <p:spPr>
          <a:xfrm>
            <a:off x="4176069" y="1072939"/>
            <a:ext cx="15728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Rides per year:</a:t>
            </a:r>
          </a:p>
          <a:p>
            <a:r>
              <a:rPr lang="en-US" dirty="0">
                <a:solidFill>
                  <a:srgbClr val="00B050"/>
                </a:solidFill>
              </a:rPr>
              <a:t>2017</a:t>
            </a:r>
          </a:p>
          <a:p>
            <a:r>
              <a:rPr lang="en-US" dirty="0">
                <a:solidFill>
                  <a:srgbClr val="00B050"/>
                </a:solidFill>
              </a:rPr>
              <a:t>2018</a:t>
            </a:r>
          </a:p>
          <a:p>
            <a:r>
              <a:rPr lang="en-US" dirty="0">
                <a:solidFill>
                  <a:srgbClr val="00B050"/>
                </a:solidFill>
              </a:rPr>
              <a:t>2019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01EA319-4806-5A48-850A-5CDBA71DB93B}"/>
              </a:ext>
            </a:extLst>
          </p:cNvPr>
          <p:cNvSpPr txBox="1"/>
          <p:nvPr/>
        </p:nvSpPr>
        <p:spPr>
          <a:xfrm>
            <a:off x="5527849" y="1350325"/>
            <a:ext cx="157280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B050"/>
                </a:solidFill>
              </a:rPr>
              <a:t>519,700</a:t>
            </a:r>
          </a:p>
          <a:p>
            <a:r>
              <a:rPr lang="en-US" dirty="0">
                <a:solidFill>
                  <a:srgbClr val="00B050"/>
                </a:solidFill>
              </a:rPr>
              <a:t>1,863,721</a:t>
            </a:r>
          </a:p>
          <a:p>
            <a:r>
              <a:rPr lang="en-US" dirty="0">
                <a:solidFill>
                  <a:srgbClr val="00B050"/>
                </a:solidFill>
              </a:rPr>
              <a:t>2,506,983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F0D2ECB-B461-054B-B7CA-7410ABCD2962}"/>
              </a:ext>
            </a:extLst>
          </p:cNvPr>
          <p:cNvSpPr txBox="1"/>
          <p:nvPr/>
        </p:nvSpPr>
        <p:spPr>
          <a:xfrm>
            <a:off x="8216139" y="472774"/>
            <a:ext cx="287636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AVG monthly rides per year:</a:t>
            </a:r>
          </a:p>
          <a:p>
            <a:r>
              <a:rPr lang="en-US" dirty="0">
                <a:solidFill>
                  <a:srgbClr val="7030A0"/>
                </a:solidFill>
              </a:rPr>
              <a:t>2017</a:t>
            </a:r>
          </a:p>
          <a:p>
            <a:r>
              <a:rPr lang="en-US" dirty="0">
                <a:solidFill>
                  <a:srgbClr val="7030A0"/>
                </a:solidFill>
              </a:rPr>
              <a:t>2018</a:t>
            </a:r>
          </a:p>
          <a:p>
            <a:r>
              <a:rPr lang="en-US" dirty="0">
                <a:solidFill>
                  <a:srgbClr val="7030A0"/>
                </a:solidFill>
              </a:rPr>
              <a:t>2019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1096DC-220E-9446-B03B-9111B80BE27A}"/>
              </a:ext>
            </a:extLst>
          </p:cNvPr>
          <p:cNvSpPr txBox="1"/>
          <p:nvPr/>
        </p:nvSpPr>
        <p:spPr>
          <a:xfrm>
            <a:off x="9806738" y="738246"/>
            <a:ext cx="140686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  74,242.9</a:t>
            </a:r>
          </a:p>
          <a:p>
            <a:r>
              <a:rPr lang="en-US" dirty="0">
                <a:solidFill>
                  <a:srgbClr val="7030A0"/>
                </a:solidFill>
              </a:rPr>
              <a:t>155,310.1</a:t>
            </a:r>
          </a:p>
          <a:p>
            <a:r>
              <a:rPr lang="en-US" dirty="0">
                <a:solidFill>
                  <a:srgbClr val="7030A0"/>
                </a:solidFill>
              </a:rPr>
              <a:t>208,915.3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1468E32-041C-B743-A3F4-3C1F35B62A90}"/>
              </a:ext>
            </a:extLst>
          </p:cNvPr>
          <p:cNvSpPr txBox="1"/>
          <p:nvPr/>
        </p:nvSpPr>
        <p:spPr>
          <a:xfrm>
            <a:off x="8513733" y="3729971"/>
            <a:ext cx="264007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AVG daily rides per year</a:t>
            </a:r>
            <a:r>
              <a:rPr lang="en-US" dirty="0">
                <a:solidFill>
                  <a:srgbClr val="7030A0"/>
                </a:solidFill>
              </a:rPr>
              <a:t>:</a:t>
            </a:r>
          </a:p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2017</a:t>
            </a:r>
          </a:p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2018</a:t>
            </a:r>
          </a:p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2019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E908DC4-8DE2-6544-805F-3DD0DBEB39F5}"/>
              </a:ext>
            </a:extLst>
          </p:cNvPr>
          <p:cNvSpPr txBox="1"/>
          <p:nvPr/>
        </p:nvSpPr>
        <p:spPr>
          <a:xfrm>
            <a:off x="686251" y="4786061"/>
            <a:ext cx="2628296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SELECT COUNT(*)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count_all_rides</a:t>
            </a:r>
            <a:endParaRPr lang="en-US" sz="1050" dirty="0">
              <a:solidFill>
                <a:schemeClr val="bg2">
                  <a:lumMod val="50000"/>
                </a:schemeClr>
              </a:solidFill>
            </a:endParaRP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(SELECT *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FROM baywheels_2019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UNION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SELECT *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FROM baywheels_2018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UNION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SELECT *</a:t>
            </a:r>
          </a:p>
          <a:p>
            <a:pPr marR="0">
              <a:spcBef>
                <a:spcPts val="0"/>
              </a:spcBef>
              <a:spcAft>
                <a:spcPts val="0"/>
              </a:spcAft>
            </a:pP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FROM baywheels_2017) as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all_years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40DC2B2-8473-D54D-9242-CDC7B57E08A3}"/>
              </a:ext>
            </a:extLst>
          </p:cNvPr>
          <p:cNvSpPr txBox="1"/>
          <p:nvPr/>
        </p:nvSpPr>
        <p:spPr>
          <a:xfrm>
            <a:off x="9879095" y="4001122"/>
            <a:ext cx="117863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2,779.1</a:t>
            </a:r>
          </a:p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5,106.1</a:t>
            </a:r>
          </a:p>
          <a:p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6,868.4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9EFCEBCC-6BAC-8F41-A67B-869BCB1EA917}"/>
              </a:ext>
            </a:extLst>
          </p:cNvPr>
          <p:cNvSpPr txBox="1"/>
          <p:nvPr/>
        </p:nvSpPr>
        <p:spPr>
          <a:xfrm>
            <a:off x="4172317" y="2346756"/>
            <a:ext cx="3751546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SELECT DATE_PART('year',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), COUNT(*)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count_all_rides</a:t>
            </a:r>
            <a:endParaRPr lang="en-US" sz="9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FROM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(SELECT *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FROM baywheels_2019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UNION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SELECT *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FROM baywheels_2018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UNION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SELECT *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FROM baywheels_2017) as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all_years</a:t>
            </a:r>
            <a:endParaRPr lang="en-US" sz="9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GROUP BY 1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ORDER BY 1;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190AAD33-665A-6543-B6A0-DAA0C60A137A}"/>
              </a:ext>
            </a:extLst>
          </p:cNvPr>
          <p:cNvSpPr txBox="1"/>
          <p:nvPr/>
        </p:nvSpPr>
        <p:spPr>
          <a:xfrm>
            <a:off x="5998467" y="4401441"/>
            <a:ext cx="203830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stations:</a:t>
            </a:r>
          </a:p>
          <a:p>
            <a:r>
              <a:rPr lang="en-US" dirty="0">
                <a:solidFill>
                  <a:srgbClr val="FF0000"/>
                </a:solidFill>
              </a:rPr>
              <a:t>421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E058A3C4-BE06-C946-9F0B-B4ABA3280313}"/>
              </a:ext>
            </a:extLst>
          </p:cNvPr>
          <p:cNvSpPr txBox="1"/>
          <p:nvPr/>
        </p:nvSpPr>
        <p:spPr>
          <a:xfrm>
            <a:off x="6066456" y="5015059"/>
            <a:ext cx="191993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SELECT COUNT(DISTINCT id)</a:t>
            </a:r>
          </a:p>
          <a:p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FROM </a:t>
            </a:r>
            <a:r>
              <a:rPr lang="en-US" sz="1100" dirty="0" err="1">
                <a:solidFill>
                  <a:schemeClr val="bg2">
                    <a:lumMod val="50000"/>
                  </a:schemeClr>
                </a:solidFill>
              </a:rPr>
              <a:t>baywheels_stations</a:t>
            </a:r>
            <a:r>
              <a:rPr lang="en-US" sz="1100" dirty="0">
                <a:solidFill>
                  <a:schemeClr val="bg2">
                    <a:lumMod val="50000"/>
                  </a:schemeClr>
                </a:solidFill>
              </a:rPr>
              <a:t>;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6FAB7412-DC7A-064E-BF6A-C00390A4DF15}"/>
              </a:ext>
            </a:extLst>
          </p:cNvPr>
          <p:cNvSpPr txBox="1"/>
          <p:nvPr/>
        </p:nvSpPr>
        <p:spPr>
          <a:xfrm>
            <a:off x="3757330" y="4401441"/>
            <a:ext cx="189492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Number of bikes:</a:t>
            </a:r>
          </a:p>
          <a:p>
            <a:r>
              <a:rPr lang="en-US" dirty="0">
                <a:solidFill>
                  <a:srgbClr val="0070C0"/>
                </a:solidFill>
              </a:rPr>
              <a:t>12,301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C558BEC-2A68-AD46-A43A-9943061235FC}"/>
              </a:ext>
            </a:extLst>
          </p:cNvPr>
          <p:cNvSpPr txBox="1"/>
          <p:nvPr/>
        </p:nvSpPr>
        <p:spPr>
          <a:xfrm>
            <a:off x="3757331" y="4976587"/>
            <a:ext cx="2254010" cy="16158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SELECT COUNT(DISTINCT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bike_id</a:t>
            </a:r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)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FROM 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(SELECT *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FROM baywheels_2017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UNION 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SELECT *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FROM baywheels_2018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UNION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SELECT *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  FROM baywheels_2019) as </a:t>
            </a:r>
            <a:r>
              <a:rPr lang="en-US" sz="900" dirty="0" err="1">
                <a:solidFill>
                  <a:schemeClr val="bg2">
                    <a:lumMod val="50000"/>
                  </a:schemeClr>
                </a:solidFill>
              </a:rPr>
              <a:t>full_years</a:t>
            </a:r>
            <a:endParaRPr lang="en-US" sz="9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ORDER BY 1;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39CCB210-3671-7543-A457-FF62FCC726CB}"/>
              </a:ext>
            </a:extLst>
          </p:cNvPr>
          <p:cNvSpPr txBox="1"/>
          <p:nvPr/>
        </p:nvSpPr>
        <p:spPr>
          <a:xfrm>
            <a:off x="7628623" y="1416570"/>
            <a:ext cx="3832017" cy="256993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WITH </a:t>
            </a:r>
          </a:p>
          <a:p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all_years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AS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(SELECT *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FROM baywheels_2017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UNION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SELECT *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FROM baywheels_2018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UNION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SELECT *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FROM baywheels_2019),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		  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monthly_rides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AS 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(SELECT DATE_TRUNC('month',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) as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year_month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, COUNT(*) as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monthly_count</a:t>
            </a:r>
            <a:endParaRPr lang="en-US" sz="7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FROM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all_years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a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GROUP BY 1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ORDER BY 1)</a:t>
            </a:r>
          </a:p>
          <a:p>
            <a:endParaRPr lang="en-US" sz="700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7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SELECT DATE_PART('year',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year_month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) as year, ROUND(AVG(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monthly_count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), 1) as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avg_monthly_rides</a:t>
            </a:r>
            <a:endParaRPr lang="en-US" sz="7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FROM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monthly_rides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m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GROUP BY 1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ORDER BY 2 DESC;</a:t>
            </a:r>
            <a:endParaRPr lang="en-US" sz="105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9AB4A51-572F-EB4C-9147-3A12AF328247}"/>
              </a:ext>
            </a:extLst>
          </p:cNvPr>
          <p:cNvSpPr txBox="1"/>
          <p:nvPr/>
        </p:nvSpPr>
        <p:spPr>
          <a:xfrm>
            <a:off x="8133347" y="4930300"/>
            <a:ext cx="3940871" cy="1708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SELECT DATE_PART('year',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year_day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) as year, ROUND(AVG(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daily_count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), 1) as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avg_daily_rides</a:t>
            </a:r>
            <a:endParaRPr lang="en-US" sz="7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FROM (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SELECT DATE_TRUNC('day',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) as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year_day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, COUNT(*) as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daily_count</a:t>
            </a:r>
            <a:endParaRPr lang="en-US" sz="7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FROM (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SELECT *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FROM baywheels_2017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UNION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SELECT *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FROM baywheels_2018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UNION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SELECT *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     FROM baywheels_2019) as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all_years</a:t>
            </a:r>
            <a:endParaRPr lang="en-US" sz="7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GROUP BY 1</a:t>
            </a: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     ORDER BY 1) as </a:t>
            </a:r>
            <a:r>
              <a:rPr lang="en-US" sz="700" dirty="0" err="1">
                <a:solidFill>
                  <a:schemeClr val="bg2">
                    <a:lumMod val="50000"/>
                  </a:schemeClr>
                </a:solidFill>
              </a:rPr>
              <a:t>monthly_rides</a:t>
            </a:r>
            <a:endParaRPr lang="en-US" sz="7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GROUP BY 1;</a:t>
            </a:r>
            <a:endParaRPr lang="en-US" sz="1050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D03794F3-FE97-D841-BEC1-1ACBFC7860BB}"/>
              </a:ext>
            </a:extLst>
          </p:cNvPr>
          <p:cNvSpPr txBox="1"/>
          <p:nvPr/>
        </p:nvSpPr>
        <p:spPr>
          <a:xfrm>
            <a:off x="635540" y="2623660"/>
            <a:ext cx="3751545" cy="14619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SELECT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to_char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(DATE_TRUNC('day', MIN(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)), '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yyyy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-mm-dd') as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first_day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, 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        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to_char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(DATE_TRUNC('day', MAX(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)), '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yyyy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-mm-dd') as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last_day</a:t>
            </a:r>
            <a:endParaRPr lang="en-US" sz="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FROM 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(SELECT *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FROM baywheels_2017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UNION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SELECT *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FROM baywheels_2018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UNION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SELECT *</a:t>
            </a:r>
          </a:p>
          <a:p>
            <a:r>
              <a:rPr lang="en-US" sz="900" dirty="0">
                <a:solidFill>
                  <a:schemeClr val="bg2">
                    <a:lumMod val="50000"/>
                  </a:schemeClr>
                </a:solidFill>
              </a:rPr>
              <a:t>    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FROM baywheels_2019) as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all_years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;</a:t>
            </a:r>
            <a:endParaRPr lang="en-US" sz="900" dirty="0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47238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3D0F0DB-9B30-6842-A7AB-A79A8B15927D}"/>
              </a:ext>
            </a:extLst>
          </p:cNvPr>
          <p:cNvSpPr txBox="1"/>
          <p:nvPr/>
        </p:nvSpPr>
        <p:spPr>
          <a:xfrm>
            <a:off x="4475817" y="2598003"/>
            <a:ext cx="3240365" cy="830997"/>
          </a:xfrm>
          <a:prstGeom prst="rect">
            <a:avLst/>
          </a:prstGeom>
          <a:noFill/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800" dirty="0"/>
              <a:t>Distribution</a:t>
            </a:r>
          </a:p>
        </p:txBody>
      </p:sp>
    </p:spTree>
    <p:extLst>
      <p:ext uri="{BB962C8B-B14F-4D97-AF65-F5344CB8AC3E}">
        <p14:creationId xmlns:p14="http://schemas.microsoft.com/office/powerpoint/2010/main" val="38385120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D4328FE9-519A-0640-9C77-4923B97986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0027925"/>
              </p:ext>
            </p:extLst>
          </p:nvPr>
        </p:nvGraphicFramePr>
        <p:xfrm>
          <a:off x="6245307" y="1016634"/>
          <a:ext cx="4136052" cy="3729685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689342">
                  <a:extLst>
                    <a:ext uri="{9D8B030D-6E8A-4147-A177-3AD203B41FA5}">
                      <a16:colId xmlns:a16="http://schemas.microsoft.com/office/drawing/2014/main" val="300397377"/>
                    </a:ext>
                  </a:extLst>
                </a:gridCol>
                <a:gridCol w="689342">
                  <a:extLst>
                    <a:ext uri="{9D8B030D-6E8A-4147-A177-3AD203B41FA5}">
                      <a16:colId xmlns:a16="http://schemas.microsoft.com/office/drawing/2014/main" val="3935635121"/>
                    </a:ext>
                  </a:extLst>
                </a:gridCol>
                <a:gridCol w="689342">
                  <a:extLst>
                    <a:ext uri="{9D8B030D-6E8A-4147-A177-3AD203B41FA5}">
                      <a16:colId xmlns:a16="http://schemas.microsoft.com/office/drawing/2014/main" val="804246560"/>
                    </a:ext>
                  </a:extLst>
                </a:gridCol>
                <a:gridCol w="689342">
                  <a:extLst>
                    <a:ext uri="{9D8B030D-6E8A-4147-A177-3AD203B41FA5}">
                      <a16:colId xmlns:a16="http://schemas.microsoft.com/office/drawing/2014/main" val="1196246586"/>
                    </a:ext>
                  </a:extLst>
                </a:gridCol>
                <a:gridCol w="689342">
                  <a:extLst>
                    <a:ext uri="{9D8B030D-6E8A-4147-A177-3AD203B41FA5}">
                      <a16:colId xmlns:a16="http://schemas.microsoft.com/office/drawing/2014/main" val="4284060519"/>
                    </a:ext>
                  </a:extLst>
                </a:gridCol>
                <a:gridCol w="689342">
                  <a:extLst>
                    <a:ext uri="{9D8B030D-6E8A-4147-A177-3AD203B41FA5}">
                      <a16:colId xmlns:a16="http://schemas.microsoft.com/office/drawing/2014/main" val="1579587523"/>
                    </a:ext>
                  </a:extLst>
                </a:gridCol>
              </a:tblGrid>
              <a:tr h="454617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station_id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start_ride_count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end_ride_count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/>
                        </a:rPr>
                        <a:t>docks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eod_end_minus_start_ride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/>
                        </a:rPr>
                        <a:t>eod_docks_minus_bike_count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51877355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36081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47886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99463932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40302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50943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50" u="none" strike="noStrike" dirty="0">
                          <a:solidFill>
                            <a:srgbClr val="FF0000"/>
                          </a:solidFill>
                          <a:effectLst/>
                        </a:rPr>
                        <a:t>-11</a:t>
                      </a:r>
                      <a:endParaRPr lang="en-US" sz="1050" b="0" i="0" u="none" strike="noStrike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solidFill>
                      <a:schemeClr val="accent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5713333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39016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48180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942939464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28785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33286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86303083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16127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19984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1810505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21437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25046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44456050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12943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15913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53915701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364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9847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10215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2895199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317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4043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4488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4967379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10514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10721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66639011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3379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3284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54167468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387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1240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52482582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146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2906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1989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4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665160215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9730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6350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40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8948598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369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7829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4013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-10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6670649"/>
                  </a:ext>
                </a:extLst>
              </a:tr>
              <a:tr h="157724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71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7920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3895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-11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34133733"/>
                  </a:ext>
                </a:extLst>
              </a:tr>
              <a:tr h="1484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343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14810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10733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-11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0944518"/>
                  </a:ext>
                </a:extLst>
              </a:tr>
              <a:tr h="1484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8237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3835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-12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1169084"/>
                  </a:ext>
                </a:extLst>
              </a:tr>
              <a:tr h="1484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7802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3082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-12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18314747"/>
                  </a:ext>
                </a:extLst>
              </a:tr>
              <a:tr h="1484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256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11236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6792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-12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734476498"/>
                  </a:ext>
                </a:extLst>
              </a:tr>
              <a:tr h="148446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243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17302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8149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-25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54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958" marR="6958" marT="6958" marB="0" anchor="b"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189397001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E34B82D-3209-BE4D-80EC-C39D90808179}"/>
              </a:ext>
            </a:extLst>
          </p:cNvPr>
          <p:cNvSpPr txBox="1"/>
          <p:nvPr/>
        </p:nvSpPr>
        <p:spPr>
          <a:xfrm>
            <a:off x="652182" y="544606"/>
            <a:ext cx="8162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each </a:t>
            </a:r>
            <a:r>
              <a:rPr lang="en-US" dirty="0">
                <a:solidFill>
                  <a:srgbClr val="0070C0"/>
                </a:solidFill>
              </a:rPr>
              <a:t>station</a:t>
            </a:r>
            <a:r>
              <a:rPr lang="en-US" dirty="0"/>
              <a:t>, what is the </a:t>
            </a:r>
            <a:r>
              <a:rPr lang="en-US" dirty="0">
                <a:solidFill>
                  <a:schemeClr val="accent4">
                    <a:lumMod val="75000"/>
                  </a:schemeClr>
                </a:solidFill>
              </a:rPr>
              <a:t>difference</a:t>
            </a:r>
            <a:r>
              <a:rPr lang="en-US" dirty="0"/>
              <a:t> in </a:t>
            </a:r>
            <a:r>
              <a:rPr lang="en-US" dirty="0">
                <a:solidFill>
                  <a:srgbClr val="0070C0"/>
                </a:solidFill>
              </a:rPr>
              <a:t>ending</a:t>
            </a:r>
            <a:r>
              <a:rPr lang="en-US" dirty="0"/>
              <a:t> bike count and </a:t>
            </a:r>
            <a:r>
              <a:rPr lang="en-US" dirty="0">
                <a:solidFill>
                  <a:srgbClr val="0070C0"/>
                </a:solidFill>
              </a:rPr>
              <a:t>starting</a:t>
            </a:r>
            <a:r>
              <a:rPr lang="en-US" dirty="0"/>
              <a:t> bike count?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DC04E147-6862-0844-962C-2249B2FF5D9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0594790" y="1617096"/>
            <a:ext cx="1011603" cy="674402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EC548D5-65CA-4D4A-9C14-DF78A3CFFE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10594789" y="3960907"/>
            <a:ext cx="1011603" cy="758702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3535D838-DDAE-BE4F-A69C-89E7B0E52341}"/>
              </a:ext>
            </a:extLst>
          </p:cNvPr>
          <p:cNvSpPr txBox="1"/>
          <p:nvPr/>
        </p:nvSpPr>
        <p:spPr>
          <a:xfrm>
            <a:off x="652182" y="4310324"/>
            <a:ext cx="32149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7030A0"/>
                </a:solidFill>
              </a:rPr>
              <a:t>Highest</a:t>
            </a:r>
            <a:r>
              <a:rPr lang="en-US" dirty="0"/>
              <a:t> activity by </a:t>
            </a:r>
            <a:r>
              <a:rPr lang="en-US" u="sng" dirty="0"/>
              <a:t>Time of Day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2DDF7F-577A-D642-9A1A-A38A48AE6347}"/>
              </a:ext>
            </a:extLst>
          </p:cNvPr>
          <p:cNvSpPr txBox="1"/>
          <p:nvPr/>
        </p:nvSpPr>
        <p:spPr>
          <a:xfrm>
            <a:off x="10651700" y="1025674"/>
            <a:ext cx="135328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FF0000"/>
                </a:solidFill>
              </a:rPr>
              <a:t>More docks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B37808F1-7D2D-7840-8630-D8B6433C354F}"/>
              </a:ext>
            </a:extLst>
          </p:cNvPr>
          <p:cNvCxnSpPr>
            <a:cxnSpLocks/>
          </p:cNvCxnSpPr>
          <p:nvPr/>
        </p:nvCxnSpPr>
        <p:spPr>
          <a:xfrm flipV="1">
            <a:off x="10381359" y="1273383"/>
            <a:ext cx="321316" cy="37247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86C82F8B-AD8A-B747-8077-2CE97F21CE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265545"/>
              </p:ext>
            </p:extLst>
          </p:nvPr>
        </p:nvGraphicFramePr>
        <p:xfrm>
          <a:off x="4410644" y="2292293"/>
          <a:ext cx="1682142" cy="410374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20918">
                  <a:extLst>
                    <a:ext uri="{9D8B030D-6E8A-4147-A177-3AD203B41FA5}">
                      <a16:colId xmlns:a16="http://schemas.microsoft.com/office/drawing/2014/main" val="1567847778"/>
                    </a:ext>
                  </a:extLst>
                </a:gridCol>
                <a:gridCol w="961224">
                  <a:extLst>
                    <a:ext uri="{9D8B030D-6E8A-4147-A177-3AD203B41FA5}">
                      <a16:colId xmlns:a16="http://schemas.microsoft.com/office/drawing/2014/main" val="1740274830"/>
                    </a:ext>
                  </a:extLst>
                </a:gridCol>
              </a:tblGrid>
              <a:tr h="223087"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50" u="none" strike="noStrike" dirty="0" err="1">
                          <a:effectLst/>
                        </a:rPr>
                        <a:t>hour_of_day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050" u="none" strike="noStrike" dirty="0" err="1">
                          <a:effectLst/>
                        </a:rPr>
                        <a:t>number_of_rides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27745593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75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5428608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43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5132693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bg1"/>
                          </a:solidFill>
                          <a:effectLst/>
                        </a:rPr>
                        <a:t>28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67031351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30297546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18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950866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70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385598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270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60149834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741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6445852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1486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7446810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1157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5873478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601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68474440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567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609916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634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6442075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621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0380523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14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592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96099436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15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685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9726633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16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1034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45875050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17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solidFill>
                            <a:schemeClr val="bg1"/>
                          </a:solidFill>
                          <a:effectLst/>
                        </a:rPr>
                        <a:t>1580</a:t>
                      </a:r>
                      <a:endParaRPr lang="en-US" sz="90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72282369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18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1235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6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38449414"/>
                  </a:ext>
                </a:extLst>
              </a:tr>
              <a:tr h="163295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19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751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58238606"/>
                  </a:ext>
                </a:extLst>
              </a:tr>
              <a:tr h="153690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20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480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17269193"/>
                  </a:ext>
                </a:extLst>
              </a:tr>
              <a:tr h="153690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21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339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23289148"/>
                  </a:ext>
                </a:extLst>
              </a:tr>
              <a:tr h="153690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22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228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68168368"/>
                  </a:ext>
                </a:extLst>
              </a:tr>
              <a:tr h="153690"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>
                          <a:effectLst/>
                        </a:rPr>
                        <a:t>23</a:t>
                      </a:r>
                      <a:endParaRPr lang="en-US" sz="9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900" u="none" strike="noStrike" dirty="0">
                          <a:effectLst/>
                        </a:rPr>
                        <a:t>136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04" marR="7204" marT="7204" marB="0" anchor="b">
                    <a:lnL w="12700" cmpd="sng">
                      <a:noFill/>
                    </a:lnL>
                    <a:lnR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31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2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891930"/>
                  </a:ext>
                </a:extLst>
              </a:tr>
            </a:tbl>
          </a:graphicData>
        </a:graphic>
      </p:graphicFrame>
      <p:sp>
        <p:nvSpPr>
          <p:cNvPr id="34" name="TextBox 33">
            <a:extLst>
              <a:ext uri="{FF2B5EF4-FFF2-40B4-BE49-F238E27FC236}">
                <a16:creationId xmlns:a16="http://schemas.microsoft.com/office/drawing/2014/main" id="{1F4B7127-6304-D244-8493-82A5B20F6A36}"/>
              </a:ext>
            </a:extLst>
          </p:cNvPr>
          <p:cNvSpPr txBox="1"/>
          <p:nvPr/>
        </p:nvSpPr>
        <p:spPr>
          <a:xfrm>
            <a:off x="818580" y="4683565"/>
            <a:ext cx="3592064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SELECT DATE_PART('hour',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start_time</a:t>
            </a:r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), COUNT(*)/365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FROM 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 (SELECT *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FROM baywheels_2019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UNION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SELECT *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FROM baywheels_2018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UNION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SELECT *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     FROM baywheels_2017) as </a:t>
            </a:r>
            <a:r>
              <a:rPr lang="en-US" sz="1050" dirty="0" err="1">
                <a:solidFill>
                  <a:schemeClr val="bg2">
                    <a:lumMod val="50000"/>
                  </a:schemeClr>
                </a:solidFill>
              </a:rPr>
              <a:t>all_years</a:t>
            </a:r>
            <a:endParaRPr lang="en-US" sz="105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GROUP BY 1</a:t>
            </a:r>
          </a:p>
          <a:p>
            <a:r>
              <a:rPr lang="en-US" sz="1050" dirty="0">
                <a:solidFill>
                  <a:schemeClr val="bg2">
                    <a:lumMod val="50000"/>
                  </a:schemeClr>
                </a:solidFill>
              </a:rPr>
              <a:t>ORDER BY 1;</a:t>
            </a:r>
            <a:endParaRPr lang="en-US" dirty="0"/>
          </a:p>
        </p:txBody>
      </p: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2C5E6DD-065D-8149-888D-DB7D33CB5956}"/>
              </a:ext>
            </a:extLst>
          </p:cNvPr>
          <p:cNvCxnSpPr>
            <a:cxnSpLocks/>
          </p:cNvCxnSpPr>
          <p:nvPr/>
        </p:nvCxnSpPr>
        <p:spPr>
          <a:xfrm>
            <a:off x="9114497" y="1724028"/>
            <a:ext cx="416007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pic>
        <p:nvPicPr>
          <p:cNvPr id="45" name="Picture 44">
            <a:extLst>
              <a:ext uri="{FF2B5EF4-FFF2-40B4-BE49-F238E27FC236}">
                <a16:creationId xmlns:a16="http://schemas.microsoft.com/office/drawing/2014/main" id="{232D2D07-9614-4A4F-ADC3-CFF9597D089D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837473B0-CC2E-450A-ABE3-18F120FF3D39}">
                <a1611:picAttrSrcUrl xmlns:a1611="http://schemas.microsoft.com/office/drawing/2016/11/main" r:id="rId7"/>
              </a:ext>
            </a:extLst>
          </a:blip>
          <a:stretch>
            <a:fillRect/>
          </a:stretch>
        </p:blipFill>
        <p:spPr>
          <a:xfrm>
            <a:off x="4455233" y="2837595"/>
            <a:ext cx="569895" cy="571500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EC550C6F-1758-394E-841A-14B2214DE006}"/>
              </a:ext>
            </a:extLst>
          </p:cNvPr>
          <p:cNvCxnSpPr>
            <a:cxnSpLocks/>
          </p:cNvCxnSpPr>
          <p:nvPr/>
        </p:nvCxnSpPr>
        <p:spPr>
          <a:xfrm flipH="1">
            <a:off x="7160267" y="1170843"/>
            <a:ext cx="93525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B1C2B8C3-F26D-7947-B0A7-7D78A0F84822}"/>
              </a:ext>
            </a:extLst>
          </p:cNvPr>
          <p:cNvCxnSpPr>
            <a:cxnSpLocks/>
          </p:cNvCxnSpPr>
          <p:nvPr/>
        </p:nvCxnSpPr>
        <p:spPr>
          <a:xfrm>
            <a:off x="8095522" y="1177396"/>
            <a:ext cx="1280436" cy="37450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FA5BEE8B-DEC2-E743-B1EA-D4B265344A9C}"/>
              </a:ext>
            </a:extLst>
          </p:cNvPr>
          <p:cNvSpPr txBox="1"/>
          <p:nvPr/>
        </p:nvSpPr>
        <p:spPr>
          <a:xfrm>
            <a:off x="7627894" y="944541"/>
            <a:ext cx="31600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rgbClr val="FF0000"/>
                </a:solidFill>
              </a:rPr>
              <a:t>(-)</a:t>
            </a:r>
          </a:p>
        </p:txBody>
      </p:sp>
      <p:pic>
        <p:nvPicPr>
          <p:cNvPr id="48" name="Picture 47">
            <a:extLst>
              <a:ext uri="{FF2B5EF4-FFF2-40B4-BE49-F238E27FC236}">
                <a16:creationId xmlns:a16="http://schemas.microsoft.com/office/drawing/2014/main" id="{7BE63DCF-9A60-B64D-B087-0BD05103A1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 flipH="1">
            <a:off x="9375958" y="1029991"/>
            <a:ext cx="215428" cy="176160"/>
          </a:xfrm>
          <a:prstGeom prst="rect">
            <a:avLst/>
          </a:prstGeom>
        </p:spPr>
      </p:pic>
      <p:sp>
        <p:nvSpPr>
          <p:cNvPr id="16" name="Oval 15">
            <a:extLst>
              <a:ext uri="{FF2B5EF4-FFF2-40B4-BE49-F238E27FC236}">
                <a16:creationId xmlns:a16="http://schemas.microsoft.com/office/drawing/2014/main" id="{2625EFFC-6977-1D42-B791-A484282ED772}"/>
              </a:ext>
            </a:extLst>
          </p:cNvPr>
          <p:cNvSpPr/>
          <p:nvPr/>
        </p:nvSpPr>
        <p:spPr>
          <a:xfrm>
            <a:off x="8078258" y="1147983"/>
            <a:ext cx="45719" cy="45719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4287C20C-B16A-2743-A66F-71CED1BF96DE}"/>
              </a:ext>
            </a:extLst>
          </p:cNvPr>
          <p:cNvSpPr txBox="1"/>
          <p:nvPr/>
        </p:nvSpPr>
        <p:spPr>
          <a:xfrm>
            <a:off x="711547" y="944541"/>
            <a:ext cx="3670642" cy="34009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WITH </a:t>
            </a:r>
          </a:p>
          <a:p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start_station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AS (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SELECT b9.start_station_id, COUNT(*) AS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bs.docks</a:t>
            </a:r>
            <a:endParaRPr lang="en-US" sz="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FROM baywheels_2019 b9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JOIN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baywheels_stations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bs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     ON b9.start_station_id =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bs.id</a:t>
            </a:r>
            <a:endParaRPr lang="en-US" sz="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GROUP BY 1, 3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ORDER BY 2 DESC),</a:t>
            </a:r>
          </a:p>
          <a:p>
            <a:endParaRPr lang="en-US" sz="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end_station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AS (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SELECT b9.end_station_id, COUNT(*) AS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bs.docks</a:t>
            </a:r>
            <a:endParaRPr lang="en-US" sz="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FROM baywheels_2019 b9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JOIN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baywheels_stations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bs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     ON b9.end_station_id =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bs.id</a:t>
            </a:r>
            <a:endParaRPr lang="en-US" sz="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GROUP BY 1, 3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ORDER BY 2 DESC)</a:t>
            </a:r>
          </a:p>
          <a:p>
            <a:endParaRPr lang="en-US" sz="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SELECT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s.start_station_id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as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station_id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s.ride_count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start_ride_count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, 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e.ride_count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end_ride_count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, 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(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e.ride_count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-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s.ride_count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)/365 as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eod_end_minus_start_ride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, 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e.docks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,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e.docks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- (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e.ride_count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-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s.ride_count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)/365 as  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   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eod_docks_minus_bike_count</a:t>
            </a:r>
            <a:endParaRPr lang="en-US" sz="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FROM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start_station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s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JOIN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end_station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e</a:t>
            </a: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ON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s.start_station_id</a:t>
            </a:r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 = </a:t>
            </a:r>
            <a:r>
              <a:rPr lang="en-US" sz="800" dirty="0" err="1">
                <a:solidFill>
                  <a:schemeClr val="bg2">
                    <a:lumMod val="50000"/>
                  </a:schemeClr>
                </a:solidFill>
              </a:rPr>
              <a:t>e.end_station_id</a:t>
            </a:r>
            <a:endParaRPr lang="en-US" sz="800" dirty="0">
              <a:solidFill>
                <a:schemeClr val="bg2">
                  <a:lumMod val="50000"/>
                </a:schemeClr>
              </a:solidFill>
            </a:endParaRPr>
          </a:p>
          <a:p>
            <a:r>
              <a:rPr lang="en-US" sz="800" dirty="0">
                <a:solidFill>
                  <a:schemeClr val="bg2">
                    <a:lumMod val="50000"/>
                  </a:schemeClr>
                </a:solidFill>
              </a:rPr>
              <a:t>ORDER BY 4 DESC;	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	                      </a:t>
            </a:r>
          </a:p>
          <a:p>
            <a:pPr algn="r"/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--</a:t>
            </a:r>
            <a:r>
              <a:rPr lang="en-US" sz="700" dirty="0">
                <a:solidFill>
                  <a:srgbClr val="00B0F0"/>
                </a:solidFill>
              </a:rPr>
              <a:t>Thanks for the help Claudia</a:t>
            </a:r>
            <a:r>
              <a:rPr lang="en-US" sz="700" dirty="0">
                <a:solidFill>
                  <a:schemeClr val="bg2">
                    <a:lumMod val="50000"/>
                  </a:schemeClr>
                </a:solidFill>
              </a:rPr>
              <a:t>! </a:t>
            </a:r>
            <a:r>
              <a:rPr lang="en-US" sz="700" dirty="0">
                <a:solidFill>
                  <a:srgbClr val="FFC000"/>
                </a:solidFill>
              </a:rPr>
              <a:t>(</a:t>
            </a:r>
            <a:r>
              <a:rPr lang="en-US" sz="700" dirty="0" err="1">
                <a:solidFill>
                  <a:srgbClr val="FFC000"/>
                </a:solidFill>
              </a:rPr>
              <a:t>cte</a:t>
            </a:r>
            <a:r>
              <a:rPr lang="en-US" sz="700" dirty="0">
                <a:solidFill>
                  <a:srgbClr val="FFC000"/>
                </a:solidFill>
              </a:rPr>
              <a:t> layout &amp; joining)</a:t>
            </a:r>
          </a:p>
        </p:txBody>
      </p:sp>
      <p:graphicFrame>
        <p:nvGraphicFramePr>
          <p:cNvPr id="31" name="Chart 30">
            <a:extLst>
              <a:ext uri="{FF2B5EF4-FFF2-40B4-BE49-F238E27FC236}">
                <a16:creationId xmlns:a16="http://schemas.microsoft.com/office/drawing/2014/main" id="{6206DC09-160B-0444-A9F8-C75DBD3F587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86874043"/>
              </p:ext>
            </p:extLst>
          </p:nvPr>
        </p:nvGraphicFramePr>
        <p:xfrm>
          <a:off x="6245307" y="4817131"/>
          <a:ext cx="4349482" cy="189775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0"/>
          </a:graphicData>
        </a:graphic>
      </p:graphicFrame>
    </p:spTree>
    <p:extLst>
      <p:ext uri="{BB962C8B-B14F-4D97-AF65-F5344CB8AC3E}">
        <p14:creationId xmlns:p14="http://schemas.microsoft.com/office/powerpoint/2010/main" val="26097749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5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vertic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1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2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8" presetClass="entr" presetSubtype="3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6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34" grpId="0"/>
      <p:bldP spid="20" grpId="0"/>
      <p:bldP spid="16" grpId="0" animBg="1"/>
      <p:bldGraphic spid="31" grpId="0">
        <p:bldAsOne/>
      </p:bldGraphic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EEE1953A-514A-1145-AEA3-9CDA2EBAED64}"/>
              </a:ext>
            </a:extLst>
          </p:cNvPr>
          <p:cNvSpPr txBox="1"/>
          <p:nvPr/>
        </p:nvSpPr>
        <p:spPr>
          <a:xfrm>
            <a:off x="1052765" y="2213282"/>
            <a:ext cx="10086469" cy="24314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Patrol </a:t>
            </a:r>
            <a:r>
              <a:rPr lang="en-US" sz="2000" dirty="0">
                <a:solidFill>
                  <a:srgbClr val="00B050"/>
                </a:solidFill>
              </a:rPr>
              <a:t>2x</a:t>
            </a:r>
            <a:r>
              <a:rPr lang="en-US" sz="2000" dirty="0"/>
              <a:t> daily just after peak hours 8-10am and 4-7pm to </a:t>
            </a:r>
            <a:r>
              <a:rPr lang="en-US" sz="2000" dirty="0">
                <a:solidFill>
                  <a:srgbClr val="0070C0"/>
                </a:solidFill>
              </a:rPr>
              <a:t>redistribute bikes </a:t>
            </a:r>
            <a:r>
              <a:rPr lang="en-US" sz="2000" dirty="0"/>
              <a:t>from stations with </a:t>
            </a:r>
            <a:r>
              <a:rPr lang="en-US" sz="2000" dirty="0">
                <a:solidFill>
                  <a:schemeClr val="accent6">
                    <a:lumMod val="75000"/>
                  </a:schemeClr>
                </a:solidFill>
              </a:rPr>
              <a:t>positive</a:t>
            </a:r>
            <a:r>
              <a:rPr lang="en-US" sz="2000" dirty="0"/>
              <a:t> </a:t>
            </a:r>
            <a:r>
              <a:rPr lang="en-US" sz="2000" dirty="0" err="1"/>
              <a:t>eod</a:t>
            </a:r>
            <a:r>
              <a:rPr lang="en-US" sz="2000" dirty="0"/>
              <a:t> bike activity to stations with </a:t>
            </a:r>
            <a:r>
              <a:rPr lang="en-US" sz="2000" dirty="0">
                <a:solidFill>
                  <a:schemeClr val="accent2">
                    <a:lumMod val="75000"/>
                  </a:schemeClr>
                </a:solidFill>
              </a:rPr>
              <a:t>negative </a:t>
            </a:r>
            <a:r>
              <a:rPr lang="en-US" sz="2000" dirty="0" err="1"/>
              <a:t>eod</a:t>
            </a:r>
            <a:r>
              <a:rPr lang="en-US" sz="2000" dirty="0"/>
              <a:t> bike activity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accent4">
                    <a:lumMod val="50000"/>
                  </a:schemeClr>
                </a:solidFill>
              </a:rPr>
              <a:t>Add docks </a:t>
            </a:r>
            <a:r>
              <a:rPr lang="en-US" sz="2000" dirty="0"/>
              <a:t>to station 30.</a:t>
            </a:r>
          </a:p>
          <a:p>
            <a:endParaRPr lang="en-US" sz="20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 err="1">
                <a:solidFill>
                  <a:srgbClr val="0070C0"/>
                </a:solidFill>
              </a:rPr>
              <a:t>Start_ride_count</a:t>
            </a:r>
            <a:r>
              <a:rPr lang="en-US" sz="2000" dirty="0">
                <a:solidFill>
                  <a:srgbClr val="0070C0"/>
                </a:solidFill>
              </a:rPr>
              <a:t>/dock </a:t>
            </a:r>
            <a:r>
              <a:rPr lang="en-US" sz="2000" dirty="0"/>
              <a:t>capacity suggests we </a:t>
            </a:r>
            <a:r>
              <a:rPr lang="en-US" sz="2000" dirty="0">
                <a:solidFill>
                  <a:schemeClr val="accent4">
                    <a:lumMod val="75000"/>
                  </a:schemeClr>
                </a:solidFill>
              </a:rPr>
              <a:t>resupply bikes </a:t>
            </a:r>
            <a:r>
              <a:rPr lang="en-US" sz="2000" dirty="0"/>
              <a:t>at least that many times per day or add docks.  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If </a:t>
            </a:r>
            <a:r>
              <a:rPr lang="en-US" sz="1400" dirty="0" err="1">
                <a:solidFill>
                  <a:schemeClr val="bg2">
                    <a:lumMod val="50000"/>
                  </a:schemeClr>
                </a:solidFill>
              </a:rPr>
              <a:t>start_rides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 early, we don’t know when bikes will return and starting with, </a:t>
            </a:r>
            <a:r>
              <a:rPr lang="en-US" sz="1400" dirty="0">
                <a:solidFill>
                  <a:srgbClr val="FF0000"/>
                </a:solidFill>
              </a:rPr>
              <a:t>at most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,</a:t>
            </a:r>
            <a:r>
              <a:rPr lang="en-US" sz="1400" dirty="0">
                <a:solidFill>
                  <a:srgbClr val="FF0000"/>
                </a:solidFill>
              </a:rPr>
              <a:t> </a:t>
            </a:r>
            <a:r>
              <a:rPr lang="en-US" sz="1400" dirty="0">
                <a:solidFill>
                  <a:schemeClr val="bg2">
                    <a:lumMod val="50000"/>
                  </a:schemeClr>
                </a:solidFill>
              </a:rPr>
              <a:t>dock capacity.</a:t>
            </a:r>
            <a:endParaRPr lang="en-US" dirty="0">
              <a:solidFill>
                <a:schemeClr val="bg2">
                  <a:lumMod val="50000"/>
                </a:schemeClr>
              </a:solidFill>
            </a:endParaRPr>
          </a:p>
          <a:p>
            <a:endParaRPr lang="en-US" sz="1200" dirty="0">
              <a:solidFill>
                <a:srgbClr val="7030A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4C63DE9-F5CF-464E-AA45-CB50929C2AA0}"/>
              </a:ext>
            </a:extLst>
          </p:cNvPr>
          <p:cNvSpPr txBox="1"/>
          <p:nvPr/>
        </p:nvSpPr>
        <p:spPr>
          <a:xfrm>
            <a:off x="4731122" y="894227"/>
            <a:ext cx="272975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>
                <a:solidFill>
                  <a:srgbClr val="7030A0"/>
                </a:solidFill>
              </a:rPr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164690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B30DDD-90E5-4241-8664-78CDF77DE4A7}"/>
              </a:ext>
            </a:extLst>
          </p:cNvPr>
          <p:cNvSpPr txBox="1"/>
          <p:nvPr/>
        </p:nvSpPr>
        <p:spPr>
          <a:xfrm>
            <a:off x="4350217" y="2598003"/>
            <a:ext cx="3491565" cy="830997"/>
          </a:xfrm>
          <a:prstGeom prst="rect">
            <a:avLst/>
          </a:prstGeom>
          <a:noFill/>
          <a:effectLst>
            <a:outerShdw blurRad="50800" dist="127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4800" dirty="0"/>
              <a:t>Maintenance</a:t>
            </a:r>
          </a:p>
        </p:txBody>
      </p:sp>
    </p:spTree>
    <p:extLst>
      <p:ext uri="{BB962C8B-B14F-4D97-AF65-F5344CB8AC3E}">
        <p14:creationId xmlns:p14="http://schemas.microsoft.com/office/powerpoint/2010/main" val="4242273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1347</TotalTime>
  <Words>2054</Words>
  <Application>Microsoft Macintosh PowerPoint</Application>
  <PresentationFormat>Widescreen</PresentationFormat>
  <Paragraphs>555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2" baseType="lpstr">
      <vt:lpstr>Arial Unicode MS</vt:lpstr>
      <vt:lpstr>Arial</vt:lpstr>
      <vt:lpstr>Baloo Bhaijaan</vt:lpstr>
      <vt:lpstr>Calibri</vt:lpstr>
      <vt:lpstr>Calibri Light</vt:lpstr>
      <vt:lpstr>Helvetica Neue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Summary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Marshall Miley</dc:creator>
  <cp:lastModifiedBy>Marshall Miley</cp:lastModifiedBy>
  <cp:revision>27</cp:revision>
  <dcterms:created xsi:type="dcterms:W3CDTF">2022-03-14T15:54:49Z</dcterms:created>
  <dcterms:modified xsi:type="dcterms:W3CDTF">2022-05-05T16:18:38Z</dcterms:modified>
</cp:coreProperties>
</file>

<file path=docProps/thumbnail.jpeg>
</file>